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58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FF16812-F207-4BA6-859E-B711EEC9C3E1}" type="datetimeFigureOut">
              <a:rPr lang="en-US" smtClean="0"/>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CC2CF-61B4-4BFA-9A5C-517A746FA2D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F16812-F207-4BA6-859E-B711EEC9C3E1}" type="datetimeFigureOut">
              <a:rPr lang="en-US" smtClean="0"/>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CC2CF-61B4-4BFA-9A5C-517A746FA2D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F16812-F207-4BA6-859E-B711EEC9C3E1}" type="datetimeFigureOut">
              <a:rPr lang="en-US" smtClean="0"/>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CC2CF-61B4-4BFA-9A5C-517A746FA2D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F16812-F207-4BA6-859E-B711EEC9C3E1}" type="datetimeFigureOut">
              <a:rPr lang="en-US" smtClean="0"/>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CC2CF-61B4-4BFA-9A5C-517A746FA2D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F16812-F207-4BA6-859E-B711EEC9C3E1}" type="datetimeFigureOut">
              <a:rPr lang="en-US" smtClean="0"/>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CC2CF-61B4-4BFA-9A5C-517A746FA2D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FF16812-F207-4BA6-859E-B711EEC9C3E1}" type="datetimeFigureOut">
              <a:rPr lang="en-US" smtClean="0"/>
              <a:t>10/16/2015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2CC2CF-61B4-4BFA-9A5C-517A746FA2D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F16812-F207-4BA6-859E-B711EEC9C3E1}" type="datetimeFigureOut">
              <a:rPr lang="en-US" smtClean="0"/>
              <a:t>10/16/2015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2CC2CF-61B4-4BFA-9A5C-517A746FA2D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F16812-F207-4BA6-859E-B711EEC9C3E1}" type="datetimeFigureOut">
              <a:rPr lang="en-US" smtClean="0"/>
              <a:t>10/16/2015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2CC2CF-61B4-4BFA-9A5C-517A746FA2D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F16812-F207-4BA6-859E-B711EEC9C3E1}" type="datetimeFigureOut">
              <a:rPr lang="en-US" smtClean="0"/>
              <a:t>10/16/2015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2CC2CF-61B4-4BFA-9A5C-517A746FA2D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F16812-F207-4BA6-859E-B711EEC9C3E1}" type="datetimeFigureOut">
              <a:rPr lang="en-US" smtClean="0"/>
              <a:t>10/16/2015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2CC2CF-61B4-4BFA-9A5C-517A746FA2D2}"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7FF16812-F207-4BA6-859E-B711EEC9C3E1}" type="datetimeFigureOut">
              <a:rPr lang="en-US" smtClean="0"/>
              <a:t>10/16/2015</a:t>
            </a:fld>
            <a:endParaRPr lang="en-US"/>
          </a:p>
        </p:txBody>
      </p:sp>
      <p:sp>
        <p:nvSpPr>
          <p:cNvPr id="9" name="Slide Number Placeholder 8"/>
          <p:cNvSpPr>
            <a:spLocks noGrp="1"/>
          </p:cNvSpPr>
          <p:nvPr>
            <p:ph type="sldNum" sz="quarter" idx="11"/>
          </p:nvPr>
        </p:nvSpPr>
        <p:spPr/>
        <p:txBody>
          <a:bodyPr/>
          <a:lstStyle/>
          <a:p>
            <a:fld id="{532CC2CF-61B4-4BFA-9A5C-517A746FA2D2}"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532CC2CF-61B4-4BFA-9A5C-517A746FA2D2}"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7FF16812-F207-4BA6-859E-B711EEC9C3E1}" type="datetimeFigureOut">
              <a:rPr lang="en-US" smtClean="0"/>
              <a:t>10/16/2015</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how-to-study.com/study-skills/en/studying/39/the-ten-study-habits-of-successful-student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how-to-study.com/study-skills/en/taking-tests/46/the-deter-strategy-for-taking-tes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TEST ANXIETY</a:t>
            </a:r>
            <a:endParaRPr lang="en-US" dirty="0"/>
          </a:p>
        </p:txBody>
      </p:sp>
      <p:sp>
        <p:nvSpPr>
          <p:cNvPr id="3" name="Subtitle 2"/>
          <p:cNvSpPr>
            <a:spLocks noGrp="1"/>
          </p:cNvSpPr>
          <p:nvPr>
            <p:ph type="subTitle" idx="1"/>
          </p:nvPr>
        </p:nvSpPr>
        <p:spPr/>
        <p:txBody>
          <a:bodyPr>
            <a:normAutofit/>
          </a:bodyPr>
          <a:lstStyle/>
          <a:p>
            <a:r>
              <a:rPr lang="en-US" sz="4000" dirty="0" smtClean="0">
                <a:solidFill>
                  <a:srgbClr val="002060"/>
                </a:solidFill>
              </a:rPr>
              <a:t>WAYS TO OVERCOME</a:t>
            </a:r>
            <a:endParaRPr lang="en-US" sz="4000" dirty="0">
              <a:solidFill>
                <a:srgbClr val="002060"/>
              </a:solidFill>
            </a:endParaRPr>
          </a:p>
        </p:txBody>
      </p:sp>
      <p:pic>
        <p:nvPicPr>
          <p:cNvPr id="1026" name="Picture 2" descr="C:\Users\ddean\AppData\Local\Microsoft\Windows\Temporary Internet Files\Content.IE5\9GDSIES6\MC90019654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72200" y="1905000"/>
            <a:ext cx="1768450" cy="17949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36200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test anxiety?</a:t>
            </a:r>
            <a:endParaRPr lang="en-US" dirty="0"/>
          </a:p>
        </p:txBody>
      </p:sp>
      <p:sp>
        <p:nvSpPr>
          <p:cNvPr id="3" name="Content Placeholder 2"/>
          <p:cNvSpPr>
            <a:spLocks noGrp="1"/>
          </p:cNvSpPr>
          <p:nvPr>
            <p:ph idx="1"/>
          </p:nvPr>
        </p:nvSpPr>
        <p:spPr/>
        <p:txBody>
          <a:bodyPr/>
          <a:lstStyle/>
          <a:p>
            <a:r>
              <a:rPr lang="en-US" dirty="0"/>
              <a:t>It is perfectly natural to feel some anxiety when preparing for and taking a test. In fact, a little anxiety can jump start your studying and keep you motivated. However, too much anxiety can interfere with your studying. You may have difficulty learning and remembering what you need to know for the test. Further, too much anxiety may block your performance during the test. You may have difficulty demonstrating what you know during the test.</a:t>
            </a:r>
          </a:p>
          <a:p>
            <a:endParaRPr lang="en-US" dirty="0"/>
          </a:p>
        </p:txBody>
      </p:sp>
    </p:spTree>
    <p:extLst>
      <p:ext uri="{BB962C8B-B14F-4D97-AF65-F5344CB8AC3E}">
        <p14:creationId xmlns:p14="http://schemas.microsoft.com/office/powerpoint/2010/main" val="32291735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
            </a:r>
            <a:br>
              <a:rPr lang="en-US" sz="2800" b="1" dirty="0" smtClean="0"/>
            </a:br>
            <a:r>
              <a:rPr lang="en-US" sz="3200" b="1" dirty="0" smtClean="0"/>
              <a:t>HOW </a:t>
            </a:r>
            <a:r>
              <a:rPr lang="en-US" sz="3200" b="1" dirty="0"/>
              <a:t>DO I KNOW IF I HAVE TEST ANXIETY?</a:t>
            </a:r>
            <a:br>
              <a:rPr lang="en-US" sz="3200" b="1" dirty="0"/>
            </a:br>
            <a:endParaRPr lang="en-US" sz="3200" dirty="0"/>
          </a:p>
        </p:txBody>
      </p:sp>
      <p:sp>
        <p:nvSpPr>
          <p:cNvPr id="3" name="Content Placeholder 2"/>
          <p:cNvSpPr>
            <a:spLocks noGrp="1"/>
          </p:cNvSpPr>
          <p:nvPr>
            <p:ph idx="1"/>
          </p:nvPr>
        </p:nvSpPr>
        <p:spPr/>
        <p:txBody>
          <a:bodyPr>
            <a:normAutofit/>
          </a:bodyPr>
          <a:lstStyle/>
          <a:p>
            <a:r>
              <a:rPr lang="en-US" sz="1800" dirty="0"/>
              <a:t>I have a hard time getting started studying for a test.</a:t>
            </a:r>
          </a:p>
          <a:p>
            <a:r>
              <a:rPr lang="en-US" sz="1800" dirty="0"/>
              <a:t>When studying for a test, I find many things that distract me.</a:t>
            </a:r>
          </a:p>
          <a:p>
            <a:r>
              <a:rPr lang="en-US" sz="1800" dirty="0"/>
              <a:t>I expect to do poorly on a test no matter how much or how hard I study.</a:t>
            </a:r>
          </a:p>
          <a:p>
            <a:r>
              <a:rPr lang="en-US" sz="1800" dirty="0"/>
              <a:t>When taking a test, I experience physical discomfort such as sweaty palms, an upset stomach, a headache, difficulty breathing, and tension in my muscles.</a:t>
            </a:r>
          </a:p>
          <a:p>
            <a:r>
              <a:rPr lang="en-US" sz="1800" dirty="0"/>
              <a:t>When taking a test, I find it difficult to understand the directions and questions. </a:t>
            </a:r>
          </a:p>
          <a:p>
            <a:r>
              <a:rPr lang="en-US" sz="1800" dirty="0"/>
              <a:t>When taking a test, I have difficulty organizing my thoughts.</a:t>
            </a:r>
          </a:p>
          <a:p>
            <a:r>
              <a:rPr lang="en-US" sz="1800" dirty="0"/>
              <a:t>When taking a test, I often "draw a blank."</a:t>
            </a:r>
          </a:p>
          <a:p>
            <a:r>
              <a:rPr lang="en-US" sz="1800" dirty="0"/>
              <a:t>When taking a test, I find my mind wandering to other things.</a:t>
            </a:r>
          </a:p>
          <a:p>
            <a:r>
              <a:rPr lang="en-US" sz="1800" dirty="0"/>
              <a:t>I usually score lower on a test than I do on assignments and papers. </a:t>
            </a:r>
          </a:p>
          <a:p>
            <a:r>
              <a:rPr lang="en-US" sz="1800" dirty="0"/>
              <a:t>After a test, I remember information I couldn't recall during the test</a:t>
            </a:r>
            <a:r>
              <a:rPr lang="en-US" sz="1800" dirty="0" smtClean="0"/>
              <a:t>.</a:t>
            </a:r>
          </a:p>
          <a:p>
            <a:pPr marL="114300" indent="0">
              <a:buNone/>
            </a:pPr>
            <a:r>
              <a:rPr lang="en-US" sz="1800" dirty="0" smtClean="0"/>
              <a:t>IF YOU ANSWERED YES TO 4 OR MORE OF THESE STATEMENTS, YOU PROBABLY HAVE TEST ANXIETY.</a:t>
            </a:r>
            <a:endParaRPr lang="en-US" sz="1800" dirty="0"/>
          </a:p>
          <a:p>
            <a:endParaRPr lang="en-US" sz="1800" dirty="0"/>
          </a:p>
        </p:txBody>
      </p:sp>
    </p:spTree>
    <p:extLst>
      <p:ext uri="{BB962C8B-B14F-4D97-AF65-F5344CB8AC3E}">
        <p14:creationId xmlns:p14="http://schemas.microsoft.com/office/powerpoint/2010/main" val="9703490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600" b="1" dirty="0" smtClean="0"/>
              <a:t/>
            </a:r>
            <a:br>
              <a:rPr lang="en-US" sz="1600" b="1" dirty="0" smtClean="0"/>
            </a:br>
            <a:r>
              <a:rPr lang="en-US" sz="3200" b="1" dirty="0" smtClean="0"/>
              <a:t>WHAT </a:t>
            </a:r>
            <a:r>
              <a:rPr lang="en-US" sz="3200" b="1" dirty="0"/>
              <a:t>CAN I DO ABOUT TEST ANXIETY</a:t>
            </a:r>
            <a:r>
              <a:rPr lang="en-US" sz="3200" b="1" dirty="0" smtClean="0"/>
              <a:t>?</a:t>
            </a:r>
            <a:br>
              <a:rPr lang="en-US" sz="3200" b="1" dirty="0" smtClean="0"/>
            </a:br>
            <a:r>
              <a:rPr lang="en-US" sz="3200" b="1" dirty="0" smtClean="0"/>
              <a:t>USE SOME OF THESE REMEDIES:</a:t>
            </a:r>
            <a:r>
              <a:rPr lang="en-US" sz="3200" b="1" dirty="0"/>
              <a:t/>
            </a:r>
            <a:br>
              <a:rPr lang="en-US" sz="3200" b="1" dirty="0"/>
            </a:br>
            <a:endParaRPr lang="en-US" sz="3200" dirty="0"/>
          </a:p>
        </p:txBody>
      </p:sp>
      <p:sp>
        <p:nvSpPr>
          <p:cNvPr id="3" name="Content Placeholder 2"/>
          <p:cNvSpPr>
            <a:spLocks noGrp="1"/>
          </p:cNvSpPr>
          <p:nvPr>
            <p:ph idx="1"/>
          </p:nvPr>
        </p:nvSpPr>
        <p:spPr/>
        <p:txBody>
          <a:bodyPr/>
          <a:lstStyle/>
          <a:p>
            <a:r>
              <a:rPr lang="en-US" dirty="0"/>
              <a:t>Use good study techniques to gain cognitive mastery of the material that will be covered on the test. This mastery will help you to approach the test with confidence rather than have excessive anxiety. Employ the tips we provide at </a:t>
            </a:r>
            <a:r>
              <a:rPr lang="en-US" dirty="0">
                <a:hlinkClick r:id="rId2" tooltip="Study Habits"/>
              </a:rPr>
              <a:t>Study Habits</a:t>
            </a:r>
            <a:r>
              <a:rPr lang="en-US" dirty="0"/>
              <a:t>.</a:t>
            </a:r>
          </a:p>
          <a:p>
            <a:r>
              <a:rPr lang="en-US" dirty="0"/>
              <a:t>Maintain a positive attitude as you study. Think about doing well, not failing. Think of the test as an opportunity to show how much you have </a:t>
            </a:r>
            <a:r>
              <a:rPr lang="en-US" dirty="0" smtClean="0"/>
              <a:t>learned</a:t>
            </a:r>
          </a:p>
          <a:p>
            <a:r>
              <a:rPr lang="en-US" dirty="0"/>
              <a:t>Go into the test well rested and well fed. Get enough sleep the night before the test. Eat a light and nutritious meal before the test. Stay away from junk foods.</a:t>
            </a:r>
          </a:p>
          <a:p>
            <a:endParaRPr lang="en-US" dirty="0"/>
          </a:p>
        </p:txBody>
      </p:sp>
    </p:spTree>
    <p:extLst>
      <p:ext uri="{BB962C8B-B14F-4D97-AF65-F5344CB8AC3E}">
        <p14:creationId xmlns:p14="http://schemas.microsoft.com/office/powerpoint/2010/main" val="33673301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REMEDIES CON’T</a:t>
            </a:r>
            <a:endParaRPr lang="en-US" dirty="0"/>
          </a:p>
        </p:txBody>
      </p:sp>
      <p:sp>
        <p:nvSpPr>
          <p:cNvPr id="3" name="Content Placeholder 2"/>
          <p:cNvSpPr>
            <a:spLocks noGrp="1"/>
          </p:cNvSpPr>
          <p:nvPr>
            <p:ph idx="1"/>
          </p:nvPr>
        </p:nvSpPr>
        <p:spPr/>
        <p:txBody>
          <a:bodyPr>
            <a:normAutofit fontScale="92500"/>
          </a:bodyPr>
          <a:lstStyle/>
          <a:p>
            <a:r>
              <a:rPr lang="en-US" dirty="0"/>
              <a:t>Stay relaxed during the test. Taking slow, deep breaths can help. Focus on positive self-statements such as "I can do this."</a:t>
            </a:r>
          </a:p>
          <a:p>
            <a:r>
              <a:rPr lang="en-US" dirty="0"/>
              <a:t>Follow a plan for taking the test such as the DETER strategy we describe at </a:t>
            </a:r>
            <a:r>
              <a:rPr lang="en-US" u="sng" dirty="0">
                <a:hlinkClick r:id="rId2" tooltip="DETER"/>
              </a:rPr>
              <a:t>A Strategy for Taking Tests</a:t>
            </a:r>
            <a:r>
              <a:rPr lang="en-US" dirty="0"/>
              <a:t>. Don't panic even if you find the test difficult. Stay with your plan!</a:t>
            </a:r>
          </a:p>
          <a:p>
            <a:r>
              <a:rPr lang="en-US" dirty="0"/>
              <a:t>Don't worry about other students finishing the test before you do. Take the time that you need to do your best. </a:t>
            </a:r>
          </a:p>
          <a:p>
            <a:r>
              <a:rPr lang="en-US" dirty="0"/>
              <a:t>Once you finish the test and hand it in, forget about it temporarily. There is nothing more you can do until the graded test is returned to you. Turn your attention and effort to new assignments and </a:t>
            </a:r>
            <a:r>
              <a:rPr lang="en-US" dirty="0" smtClean="0"/>
              <a:t>tests.</a:t>
            </a:r>
          </a:p>
          <a:p>
            <a:r>
              <a:rPr lang="en-US" dirty="0"/>
              <a:t>When the graded test is returned to you, analyze it to see how you could have done better. Learn from your mistakes and from what you did well. Apply this knowledge when you take the next test</a:t>
            </a:r>
            <a:r>
              <a:rPr lang="en-US" dirty="0" smtClean="0"/>
              <a:t>.</a:t>
            </a:r>
            <a:endParaRPr lang="en-US" dirty="0"/>
          </a:p>
        </p:txBody>
      </p:sp>
    </p:spTree>
    <p:extLst>
      <p:ext uri="{BB962C8B-B14F-4D97-AF65-F5344CB8AC3E}">
        <p14:creationId xmlns:p14="http://schemas.microsoft.com/office/powerpoint/2010/main" val="34117689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KNOW THE MATERIAL</a:t>
            </a:r>
            <a:endParaRPr lang="en-US" dirty="0"/>
          </a:p>
        </p:txBody>
      </p:sp>
      <p:sp>
        <p:nvSpPr>
          <p:cNvPr id="3" name="Content Placeholder 2"/>
          <p:cNvSpPr>
            <a:spLocks noGrp="1"/>
          </p:cNvSpPr>
          <p:nvPr>
            <p:ph idx="1"/>
          </p:nvPr>
        </p:nvSpPr>
        <p:spPr/>
        <p:txBody>
          <a:bodyPr/>
          <a:lstStyle/>
          <a:p>
            <a:r>
              <a:rPr lang="en-US" dirty="0" smtClean="0"/>
              <a:t>It is essential to learn and know the material in order to do well on tests.  Develop good study skills, learn how to take tests, and be confident in your ability to learn and apply what you learn.  Turn your anxiety into motivation.</a:t>
            </a:r>
            <a:endParaRPr lang="en-US" dirty="0"/>
          </a:p>
        </p:txBody>
      </p:sp>
      <p:pic>
        <p:nvPicPr>
          <p:cNvPr id="2050" name="Picture 2" descr="C:\Users\ddean\AppData\Local\Microsoft\Windows\Temporary Internet Files\Content.IE5\SKKEYDNS\MC90019653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29000" y="3733800"/>
            <a:ext cx="1805940" cy="17702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23483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endParaRPr lang="en-US" dirty="0"/>
          </a:p>
        </p:txBody>
      </p:sp>
      <p:sp>
        <p:nvSpPr>
          <p:cNvPr id="3" name="Content Placeholder 2"/>
          <p:cNvSpPr>
            <a:spLocks noGrp="1"/>
          </p:cNvSpPr>
          <p:nvPr>
            <p:ph idx="1"/>
          </p:nvPr>
        </p:nvSpPr>
        <p:spPr/>
        <p:txBody>
          <a:bodyPr/>
          <a:lstStyle/>
          <a:p>
            <a:pPr marL="114300" indent="0">
              <a:buNone/>
            </a:pPr>
            <a:r>
              <a:rPr lang="en-US" smtClean="0"/>
              <a:t>www.how-to-study.com</a:t>
            </a:r>
            <a:endParaRPr lang="en-US" dirty="0"/>
          </a:p>
        </p:txBody>
      </p:sp>
    </p:spTree>
    <p:extLst>
      <p:ext uri="{BB962C8B-B14F-4D97-AF65-F5344CB8AC3E}">
        <p14:creationId xmlns:p14="http://schemas.microsoft.com/office/powerpoint/2010/main" val="20766907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16</TotalTime>
  <Words>602</Words>
  <Application>Microsoft Office PowerPoint</Application>
  <PresentationFormat>On-screen Show (4:3)</PresentationFormat>
  <Paragraphs>30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Cambria</vt:lpstr>
      <vt:lpstr>Adjacency</vt:lpstr>
      <vt:lpstr>TEST ANXIETY</vt:lpstr>
      <vt:lpstr>What is test anxiety?</vt:lpstr>
      <vt:lpstr> HOW DO I KNOW IF I HAVE TEST ANXIETY? </vt:lpstr>
      <vt:lpstr> WHAT CAN I DO ABOUT TEST ANXIETY? USE SOME OF THESE REMEDIES: </vt:lpstr>
      <vt:lpstr>REMEDIES CON’T</vt:lpstr>
      <vt:lpstr>KNOW THE MATERIAL</vt:lpstr>
      <vt:lpstr>SOURCES</vt:lpstr>
    </vt:vector>
  </TitlesOfParts>
  <Company>The University of West Alabama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ANXIETY</dc:title>
  <dc:creator>Baker-Dean, Debbie</dc:creator>
  <cp:lastModifiedBy>Ponder, Reginald</cp:lastModifiedBy>
  <cp:revision>2</cp:revision>
  <dcterms:created xsi:type="dcterms:W3CDTF">2011-02-15T14:35:33Z</dcterms:created>
  <dcterms:modified xsi:type="dcterms:W3CDTF">2015-10-16T12:43:40Z</dcterms:modified>
</cp:coreProperties>
</file>